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3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9"/>
    <p:restoredTop sz="95884"/>
  </p:normalViewPr>
  <p:slideViewPr>
    <p:cSldViewPr snapToGrid="0" snapToObjects="1">
      <p:cViewPr varScale="1">
        <p:scale>
          <a:sx n="129" d="100"/>
          <a:sy n="129" d="100"/>
        </p:scale>
        <p:origin x="21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5/10/21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5/10/21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Avion_Tunisair,_20_novembre_2013,_Tunis_08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56F3C-4601-7149-B727-1F59D0E638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Espagnol LV2 </a:t>
            </a:r>
            <a:br>
              <a:rPr lang="fr-FR" dirty="0"/>
            </a:br>
            <a:r>
              <a:rPr lang="fr-FR" dirty="0"/>
              <a:t>au collège JP Rameau.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F52AA0-E112-F44F-993C-7E62D495EA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8535" y="660122"/>
            <a:ext cx="2990168" cy="17487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A828732-E2B3-3142-991D-D1302F444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063" y="4129088"/>
            <a:ext cx="8901112" cy="24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72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34908F-0742-6249-BB78-EFC5F4136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35" y="2369686"/>
            <a:ext cx="3498979" cy="2456442"/>
          </a:xfrm>
        </p:spPr>
        <p:txBody>
          <a:bodyPr/>
          <a:lstStyle/>
          <a:p>
            <a:r>
              <a:rPr lang="fr-FR" dirty="0">
                <a:latin typeface="Chalkboard SE" panose="03050602040202020205" pitchFamily="66" charset="77"/>
              </a:rPr>
              <a:t>Pourquoi apprendre l’espagnol?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2CEC8D-13A4-BC41-A676-C00854134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375" y="371475"/>
            <a:ext cx="6113945" cy="5680333"/>
          </a:xfrm>
        </p:spPr>
        <p:txBody>
          <a:bodyPr>
            <a:normAutofit fontScale="92500" lnSpcReduction="10000"/>
          </a:bodyPr>
          <a:lstStyle/>
          <a:p>
            <a:r>
              <a:rPr lang="fr-FR" sz="2000" dirty="0"/>
              <a:t> Plus de 500 millions de personnes parlent actuellement espagnol dans le monde. </a:t>
            </a:r>
          </a:p>
          <a:p>
            <a:pPr marL="0" indent="0">
              <a:buNone/>
            </a:pPr>
            <a:endParaRPr lang="fr-FR" sz="2000" dirty="0"/>
          </a:p>
          <a:p>
            <a:r>
              <a:rPr lang="fr-FR" sz="2000" dirty="0"/>
              <a:t>L’espagnol est la langue officielle de 21 nations sur trois continents : Europe, Afrique et Amérique. </a:t>
            </a:r>
          </a:p>
          <a:p>
            <a:endParaRPr lang="fr-FR" sz="2000" dirty="0"/>
          </a:p>
          <a:p>
            <a:r>
              <a:rPr lang="fr-FR" sz="2000" dirty="0"/>
              <a:t>C’est la deuxième langue la plus parlée au monde après le chinois, mais avant l’anglais, l’arabe, le portugais, le russe et le français. </a:t>
            </a:r>
          </a:p>
          <a:p>
            <a:pPr marL="0" indent="0">
              <a:buNone/>
            </a:pPr>
            <a:endParaRPr lang="fr-FR" sz="2000" dirty="0"/>
          </a:p>
          <a:p>
            <a:r>
              <a:rPr lang="fr-FR" sz="2000" dirty="0"/>
              <a:t> C’est également la deuxième langue commerciale après l’anglais et l’une des six langues officielles de L’O.N.U., de l’U.N.E.S.C.O., de l’O.M.S. et d’autres organisations internationales. </a:t>
            </a: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D690A5-6D75-6A44-A196-DD535D76F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186" y="110049"/>
            <a:ext cx="2802676" cy="20463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30557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B8135E-130D-7B4C-A32E-B54F7E968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halkboard SE" panose="03050602040202020205" pitchFamily="66" charset="77"/>
              </a:rPr>
              <a:t>Les avantages de la langue espagnole: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84002D-15DC-5948-82AD-20CA2C3C2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 L’espagnol est une langue très demandée dans le secteur professionnel, par exemple dans les domaines de la médecine (aide- soignantes, infirmières, médecins), vente, tourisme, services aux personnes... </a:t>
            </a:r>
          </a:p>
          <a:p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r>
              <a:rPr lang="fr-FR" sz="2000" dirty="0"/>
              <a:t>Quand tu parles espagnol tu peux aussi voyager aux Etats-Unis, notamment dans le Sud du pays (Los Angeles...) et dans certaines  villes comme Miami...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727C4D-30C6-6848-BF20-22DDA7FAFB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artisticCement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58366" y="1338967"/>
            <a:ext cx="2559507" cy="170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96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548B45-A73D-FE40-872C-A0F40DBDE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Chalkboard SE" panose="03050602040202020205" pitchFamily="66" charset="77"/>
              </a:rPr>
              <a:t>L’Espagne et ses 17 Autonomies 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A70940-368B-6E49-AED1-55ECB18C5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255" y="835321"/>
            <a:ext cx="5770364" cy="521648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A38C62A-A102-3F4D-B4EA-AA223FB41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403" y="314325"/>
            <a:ext cx="2275434" cy="1902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F81F636-1CC0-DE47-A5EB-CB39E06CA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316" y="820756"/>
            <a:ext cx="5770364" cy="521648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66106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08CA29-306F-6649-BD05-B6E058E37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halkboard SE" panose="03050602040202020205" pitchFamily="66" charset="77"/>
              </a:rPr>
              <a:t>Une grande richesse culturelle: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DED0A0-82A5-AE46-8205-A887A8F59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157163"/>
            <a:ext cx="6281873" cy="58946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000" dirty="0"/>
              <a:t> </a:t>
            </a:r>
          </a:p>
          <a:p>
            <a:pPr algn="just"/>
            <a:endParaRPr lang="fr-FR" sz="2000" dirty="0"/>
          </a:p>
          <a:p>
            <a:pPr algn="just"/>
            <a:r>
              <a:rPr lang="fr-FR" sz="2000" dirty="0"/>
              <a:t>La langue espagnole est fortement marquée par son origine latine, d’où de nombreuses similitudes avec le français. Son vocabulaire, outre l’héritage latin, a été enrichi au cours de l’histoire par des emprunts à l’arabe (plus de 4000 mots espagnols viennent de l’arabe ) et aux langues précolombiennes. Elle est donc particulièrement riche et formatrice. </a:t>
            </a:r>
          </a:p>
          <a:p>
            <a:pPr marL="0" indent="0" algn="just">
              <a:buNone/>
            </a:pPr>
            <a:endParaRPr lang="fr-FR" sz="2000" dirty="0"/>
          </a:p>
          <a:p>
            <a:pPr marL="0" indent="0" algn="just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690E00-FBC3-4341-9D27-A1C09397D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307" y="157163"/>
            <a:ext cx="2815626" cy="19780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99438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3AEC14-F891-D843-AD72-4E6B91143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Chalkboard SE" panose="03050602040202020205" pitchFamily="66" charset="77"/>
              </a:rPr>
              <a:t>Le rayonnement de la culture hispanique: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BE991B-9019-E347-9FAA-81FEA8A9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496" y="245897"/>
            <a:ext cx="6281873" cy="5248622"/>
          </a:xfrm>
        </p:spPr>
        <p:txBody>
          <a:bodyPr/>
          <a:lstStyle/>
          <a:p>
            <a:pPr algn="just"/>
            <a:r>
              <a:rPr lang="fr-FR" sz="2000" dirty="0"/>
              <a:t>Des réalisateurs comme Pedro </a:t>
            </a:r>
            <a:r>
              <a:rPr lang="fr-FR" sz="2000" dirty="0" err="1"/>
              <a:t>Almodóvar</a:t>
            </a:r>
            <a:r>
              <a:rPr lang="fr-FR" sz="2000" dirty="0"/>
              <a:t> ou Luis </a:t>
            </a:r>
            <a:r>
              <a:rPr lang="fr-FR" sz="2000" dirty="0" err="1"/>
              <a:t>Buñuel</a:t>
            </a:r>
            <a:r>
              <a:rPr lang="fr-FR" sz="2000" dirty="0"/>
              <a:t>, des acteurs comme </a:t>
            </a:r>
            <a:r>
              <a:rPr lang="fr-FR" sz="2000" dirty="0" err="1"/>
              <a:t>Penélope</a:t>
            </a:r>
            <a:r>
              <a:rPr lang="fr-FR" sz="2000" dirty="0"/>
              <a:t> Cruz ou Antonio Banderas, des peintres comme Pablo Picasso ou Salvador Dalí, des chanteurs comme Ricky </a:t>
            </a:r>
            <a:r>
              <a:rPr lang="fr-FR" sz="2000" dirty="0" err="1"/>
              <a:t>Martín</a:t>
            </a:r>
            <a:r>
              <a:rPr lang="fr-FR" sz="2000" dirty="0"/>
              <a:t> ou Shakira, des danses comme la Salsa ou le Flamenco, des écrivains comme Miguel de </a:t>
            </a:r>
            <a:r>
              <a:rPr lang="fr-FR" sz="2000" dirty="0" err="1"/>
              <a:t>Cervantes</a:t>
            </a:r>
            <a:r>
              <a:rPr lang="fr-FR" sz="2000" dirty="0"/>
              <a:t> ou Gabriel </a:t>
            </a:r>
            <a:r>
              <a:rPr lang="fr-FR" sz="2000" dirty="0" err="1"/>
              <a:t>García</a:t>
            </a:r>
            <a:r>
              <a:rPr lang="fr-FR" sz="2000" dirty="0"/>
              <a:t> </a:t>
            </a:r>
            <a:r>
              <a:rPr lang="fr-FR" sz="2000" dirty="0" err="1"/>
              <a:t>Márquez</a:t>
            </a:r>
            <a:r>
              <a:rPr lang="fr-FR" sz="2000" dirty="0"/>
              <a:t>, des architectes comme Antonio Gaudí ou Santiago Calatrava, et des sportifs comme Rafael Nadal ou Lionel </a:t>
            </a:r>
            <a:r>
              <a:rPr lang="fr-FR" sz="2000" dirty="0" err="1"/>
              <a:t>Messi</a:t>
            </a:r>
            <a:r>
              <a:rPr lang="fr-FR" sz="2000" dirty="0"/>
              <a:t>....tous mondialement connus et reconnus ! 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FBC975-A663-9943-B57F-80EF4FB72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976" y="170199"/>
            <a:ext cx="2300287" cy="20970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F988BC-A5CD-2444-B696-3E5A9A686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765" y="4627756"/>
            <a:ext cx="3362946" cy="198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99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B275D4-BD36-1541-8659-E7AB4EAAA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halkboard SE" panose="03050602040202020205" pitchFamily="66" charset="77"/>
              </a:rPr>
              <a:t>Une langue d’avenir: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974195-E17D-0348-B763-6D15071EC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489" y="428625"/>
            <a:ext cx="6356832" cy="562318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fr-FR" sz="2000" dirty="0"/>
              <a:t>Les universités et les grandes écoles françaises ont de nombreux accords avec les universités espagnoles. Grâce à la création du « </a:t>
            </a:r>
            <a:r>
              <a:rPr lang="fr-FR" sz="2000" dirty="0" err="1"/>
              <a:t>Bachibac</a:t>
            </a:r>
            <a:r>
              <a:rPr lang="fr-FR" sz="2000" dirty="0"/>
              <a:t> », l’élève qui le souhaite peut prétendre à la double délivrance du baccalauréat français et du </a:t>
            </a:r>
            <a:r>
              <a:rPr lang="fr-FR" sz="2000" dirty="0" err="1"/>
              <a:t>bachillerato</a:t>
            </a:r>
            <a:r>
              <a:rPr lang="fr-FR" sz="2000" dirty="0"/>
              <a:t> espagnol pour un accès simplifié aux études supérieures internationales. L’espagnol permet d’accéder à la plus grande mobilité géographique ce qui est un critère essentiel pour la recherche future d’un emploi. </a:t>
            </a:r>
          </a:p>
          <a:p>
            <a:pPr algn="just"/>
            <a:r>
              <a:rPr lang="fr-FR" sz="2000" dirty="0"/>
              <a:t>L’Espagne possède un grand nombre d’entreprises s’étant imposées au niveau mondial dont les noms vous sont déjà familiers (</a:t>
            </a:r>
            <a:r>
              <a:rPr lang="fr-FR" sz="2000" dirty="0" err="1"/>
              <a:t>Repsol</a:t>
            </a:r>
            <a:r>
              <a:rPr lang="fr-FR" sz="2000" dirty="0"/>
              <a:t>, </a:t>
            </a:r>
            <a:r>
              <a:rPr lang="fr-FR" sz="2000" dirty="0" err="1"/>
              <a:t>Inditex</a:t>
            </a:r>
            <a:r>
              <a:rPr lang="fr-FR" sz="2000" dirty="0"/>
              <a:t> – groupe </a:t>
            </a:r>
            <a:r>
              <a:rPr lang="fr-FR" sz="2000" dirty="0" err="1"/>
              <a:t>propriétaire</a:t>
            </a:r>
            <a:r>
              <a:rPr lang="fr-FR" sz="2000" dirty="0"/>
              <a:t> des marques telles que Zara, </a:t>
            </a:r>
            <a:r>
              <a:rPr lang="fr-FR" sz="2000" dirty="0" err="1"/>
              <a:t>Bershka</a:t>
            </a:r>
            <a:r>
              <a:rPr lang="fr-FR" sz="2000" dirty="0"/>
              <a:t>, Massimo </a:t>
            </a:r>
            <a:r>
              <a:rPr lang="fr-FR" sz="2000" dirty="0" err="1"/>
              <a:t>Duti</a:t>
            </a:r>
            <a:r>
              <a:rPr lang="fr-FR" sz="2000" dirty="0"/>
              <a:t>, Stradivarius...), BBVA, </a:t>
            </a:r>
            <a:r>
              <a:rPr lang="fr-FR" sz="2000" dirty="0" err="1"/>
              <a:t>Mapfre</a:t>
            </a:r>
            <a:r>
              <a:rPr lang="fr-FR" sz="2000" dirty="0"/>
              <a:t>, </a:t>
            </a:r>
            <a:r>
              <a:rPr lang="fr-FR" sz="2000" dirty="0" err="1"/>
              <a:t>Telefónica</a:t>
            </a:r>
            <a:r>
              <a:rPr lang="fr-FR" sz="2000" dirty="0"/>
              <a:t>, Iberdrola – </a:t>
            </a:r>
            <a:r>
              <a:rPr lang="fr-FR" sz="2000" dirty="0" err="1"/>
              <a:t>énergie</a:t>
            </a:r>
            <a:r>
              <a:rPr lang="fr-FR" sz="2000" dirty="0"/>
              <a:t>). Selon le classement Forbes des 2000 plus grandes entreprises, 28 sont de nationalité espagnole.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14EC67-1C8E-6B4B-A906-AFE0539A2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31" y="183533"/>
            <a:ext cx="3498980" cy="19949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9361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63438E-8D28-F145-947E-143FD368D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halkboard SE" panose="03050602040202020205" pitchFamily="66" charset="77"/>
              </a:rPr>
              <a:t>Espagnol LV2 au collège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A1150F-81B9-2A45-92B0-7F6AF50A5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1901" y="1609378"/>
            <a:ext cx="6281873" cy="5248622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sz="2000" dirty="0"/>
              <a:t>2h30 de cours hebdomadaires donnés par deux enseignants : Mme </a:t>
            </a:r>
            <a:r>
              <a:rPr lang="fr-FR" sz="2000" dirty="0" err="1"/>
              <a:t>Plassard</a:t>
            </a:r>
            <a:r>
              <a:rPr lang="fr-FR" sz="2000" dirty="0"/>
              <a:t> et M Cordelé.</a:t>
            </a:r>
          </a:p>
          <a:p>
            <a:r>
              <a:rPr lang="fr-FR" sz="2000" dirty="0"/>
              <a:t>On travaille à partir de différents supports : BD, textes, images, musiques, extraits de films …. </a:t>
            </a:r>
          </a:p>
          <a:p>
            <a:r>
              <a:rPr lang="fr-FR" sz="2000" dirty="0"/>
              <a:t>L’espagnol est une langue vivante, une place privilégiée est donc faite à la pratique orale.</a:t>
            </a:r>
          </a:p>
          <a:p>
            <a:r>
              <a:rPr lang="fr-FR" sz="2000" dirty="0"/>
              <a:t>Possibilité de participer au </a:t>
            </a:r>
            <a:r>
              <a:rPr lang="fr-FR" sz="2000" dirty="0" err="1"/>
              <a:t>Campeonato</a:t>
            </a:r>
            <a:r>
              <a:rPr lang="fr-FR" sz="2000" dirty="0"/>
              <a:t> (concours de langue et culture espagnoles)</a:t>
            </a:r>
          </a:p>
          <a:p>
            <a:r>
              <a:rPr lang="fr-FR" sz="2000" dirty="0"/>
              <a:t>Voyage scolaire en Espagne organisé certaines années.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4A22D2-BA6C-F94F-8DE4-A82C893BD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093" y="55660"/>
            <a:ext cx="2257294" cy="20516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18605799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228</TotalTime>
  <Words>568</Words>
  <Application>Microsoft Macintosh PowerPoint</Application>
  <PresentationFormat>Grand écran</PresentationFormat>
  <Paragraphs>32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Calibri Light</vt:lpstr>
      <vt:lpstr>Chalkboard SE</vt:lpstr>
      <vt:lpstr>Rockwell</vt:lpstr>
      <vt:lpstr>Wingdings</vt:lpstr>
      <vt:lpstr>Atlas</vt:lpstr>
      <vt:lpstr>Espagnol LV2  au collège JP Rameau.</vt:lpstr>
      <vt:lpstr>Pourquoi apprendre l’espagnol?</vt:lpstr>
      <vt:lpstr>Les avantages de la langue espagnole:</vt:lpstr>
      <vt:lpstr>L’Espagne et ses 17 Autonomies :</vt:lpstr>
      <vt:lpstr>Une grande richesse culturelle:</vt:lpstr>
      <vt:lpstr>Le rayonnement de la culture hispanique: </vt:lpstr>
      <vt:lpstr>Une langue d’avenir:</vt:lpstr>
      <vt:lpstr>Espagnol LV2 au collège 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Espagnol LV2  au collège JP Rameau.</dc:title>
  <dc:creator>Microsoft Office User</dc:creator>
  <cp:lastModifiedBy>Microsoft Office User</cp:lastModifiedBy>
  <cp:revision>13</cp:revision>
  <dcterms:created xsi:type="dcterms:W3CDTF">2021-05-06T14:10:59Z</dcterms:created>
  <dcterms:modified xsi:type="dcterms:W3CDTF">2021-05-10T16:06:53Z</dcterms:modified>
</cp:coreProperties>
</file>